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7" r:id="rId1"/>
    <p:sldMasterId id="2147483701" r:id="rId2"/>
    <p:sldMasterId id="2147483710" r:id="rId3"/>
  </p:sldMasterIdLst>
  <p:notesMasterIdLst>
    <p:notesMasterId r:id="rId10"/>
  </p:notesMasterIdLst>
  <p:sldIdLst>
    <p:sldId id="257" r:id="rId4"/>
    <p:sldId id="7603" r:id="rId5"/>
    <p:sldId id="7606" r:id="rId6"/>
    <p:sldId id="7607" r:id="rId7"/>
    <p:sldId id="7609" r:id="rId8"/>
    <p:sldId id="7608" r:id="rId9"/>
  </p:sldIdLst>
  <p:sldSz cx="12188825"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7D7"/>
    <a:srgbClr val="8497B0"/>
    <a:srgbClr val="E4EEEF"/>
    <a:srgbClr val="93C3C2"/>
    <a:srgbClr val="DBB84F"/>
    <a:srgbClr val="B7D5D5"/>
    <a:srgbClr val="B8D8D7"/>
    <a:srgbClr val="CFE3E4"/>
    <a:srgbClr val="D6E4E5"/>
    <a:srgbClr val="CAA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95" autoAdjust="0"/>
    <p:restoredTop sz="94682"/>
  </p:normalViewPr>
  <p:slideViewPr>
    <p:cSldViewPr snapToGrid="0">
      <p:cViewPr varScale="1">
        <p:scale>
          <a:sx n="69" d="100"/>
          <a:sy n="69" d="100"/>
        </p:scale>
        <p:origin x="564" y="39"/>
      </p:cViewPr>
      <p:guideLst/>
    </p:cSldViewPr>
  </p:slideViewPr>
  <p:notesTextViewPr>
    <p:cViewPr>
      <p:scale>
        <a:sx n="1" d="1"/>
        <a:sy n="1" d="1"/>
      </p:scale>
      <p:origin x="0" y="0"/>
    </p:cViewPr>
  </p:notesTextViewPr>
  <p:sorterViewPr>
    <p:cViewPr>
      <p:scale>
        <a:sx n="190" d="100"/>
        <a:sy n="190" d="100"/>
      </p:scale>
      <p:origin x="0" y="-3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8C3C3-31A8-453D-A20D-411C6C37285D}" type="datetimeFigureOut">
              <a:rPr lang="zh-CN" altLang="en-US" smtClean="0"/>
              <a:t>2022/5/18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98766-6A9C-4F2F-8D78-A8B7F422C2B3}" type="slidenum">
              <a:rPr lang="zh-CN" altLang="en-US" smtClean="0"/>
              <a:t>‹#›</a:t>
            </a:fld>
            <a:endParaRPr lang="zh-CN" altLang="en-US"/>
          </a:p>
        </p:txBody>
      </p:sp>
    </p:spTree>
    <p:extLst>
      <p:ext uri="{BB962C8B-B14F-4D97-AF65-F5344CB8AC3E}">
        <p14:creationId xmlns:p14="http://schemas.microsoft.com/office/powerpoint/2010/main" val="3861274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1</a:t>
            </a:fld>
            <a:endParaRPr lang="zh-CN" altLang="en-US"/>
          </a:p>
        </p:txBody>
      </p:sp>
    </p:spTree>
    <p:extLst>
      <p:ext uri="{BB962C8B-B14F-4D97-AF65-F5344CB8AC3E}">
        <p14:creationId xmlns:p14="http://schemas.microsoft.com/office/powerpoint/2010/main" val="391227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2</a:t>
            </a:fld>
            <a:endParaRPr lang="zh-CN" altLang="en-US"/>
          </a:p>
        </p:txBody>
      </p:sp>
    </p:spTree>
    <p:extLst>
      <p:ext uri="{BB962C8B-B14F-4D97-AF65-F5344CB8AC3E}">
        <p14:creationId xmlns:p14="http://schemas.microsoft.com/office/powerpoint/2010/main" val="278394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3</a:t>
            </a:fld>
            <a:endParaRPr lang="zh-CN" altLang="en-US"/>
          </a:p>
        </p:txBody>
      </p:sp>
    </p:spTree>
    <p:extLst>
      <p:ext uri="{BB962C8B-B14F-4D97-AF65-F5344CB8AC3E}">
        <p14:creationId xmlns:p14="http://schemas.microsoft.com/office/powerpoint/2010/main" val="2137387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4</a:t>
            </a:fld>
            <a:endParaRPr lang="zh-CN" altLang="en-US"/>
          </a:p>
        </p:txBody>
      </p:sp>
    </p:spTree>
    <p:extLst>
      <p:ext uri="{BB962C8B-B14F-4D97-AF65-F5344CB8AC3E}">
        <p14:creationId xmlns:p14="http://schemas.microsoft.com/office/powerpoint/2010/main" val="520130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5</a:t>
            </a:fld>
            <a:endParaRPr lang="zh-CN" altLang="en-US"/>
          </a:p>
        </p:txBody>
      </p:sp>
    </p:spTree>
    <p:extLst>
      <p:ext uri="{BB962C8B-B14F-4D97-AF65-F5344CB8AC3E}">
        <p14:creationId xmlns:p14="http://schemas.microsoft.com/office/powerpoint/2010/main" val="3715532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6</a:t>
            </a:fld>
            <a:endParaRPr lang="zh-CN" altLang="en-US"/>
          </a:p>
        </p:txBody>
      </p:sp>
    </p:spTree>
    <p:extLst>
      <p:ext uri="{BB962C8B-B14F-4D97-AF65-F5344CB8AC3E}">
        <p14:creationId xmlns:p14="http://schemas.microsoft.com/office/powerpoint/2010/main" val="278941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5" name="平行四边形 4">
            <a:extLst>
              <a:ext uri="{FF2B5EF4-FFF2-40B4-BE49-F238E27FC236}">
                <a16:creationId xmlns:a16="http://schemas.microsoft.com/office/drawing/2014/main" id="{A67E5878-1857-F049-848D-01EF3A4C29C0}"/>
              </a:ext>
            </a:extLst>
          </p:cNvPr>
          <p:cNvSpPr/>
          <p:nvPr userDrawn="1"/>
        </p:nvSpPr>
        <p:spPr>
          <a:xfrm>
            <a:off x="146304" y="231648"/>
            <a:ext cx="731520" cy="694944"/>
          </a:xfrm>
          <a:prstGeom prst="parallelogram">
            <a:avLst/>
          </a:prstGeom>
          <a:noFill/>
          <a:ln w="3175">
            <a:gradFill>
              <a:gsLst>
                <a:gs pos="0">
                  <a:srgbClr val="93C3C2"/>
                </a:gs>
                <a:gs pos="99000">
                  <a:srgbClr val="BAD7D7"/>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平行四边形 3">
            <a:extLst>
              <a:ext uri="{FF2B5EF4-FFF2-40B4-BE49-F238E27FC236}">
                <a16:creationId xmlns:a16="http://schemas.microsoft.com/office/drawing/2014/main" id="{289759F2-5574-394D-B363-9505BCCB4223}"/>
              </a:ext>
            </a:extLst>
          </p:cNvPr>
          <p:cNvSpPr/>
          <p:nvPr userDrawn="1"/>
        </p:nvSpPr>
        <p:spPr>
          <a:xfrm>
            <a:off x="298704" y="353568"/>
            <a:ext cx="731520" cy="694944"/>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平行四边形 1">
            <a:extLst>
              <a:ext uri="{FF2B5EF4-FFF2-40B4-BE49-F238E27FC236}">
                <a16:creationId xmlns:a16="http://schemas.microsoft.com/office/drawing/2014/main" id="{B071344B-14AF-4D4E-A54E-C4E97632A139}"/>
              </a:ext>
            </a:extLst>
          </p:cNvPr>
          <p:cNvSpPr/>
          <p:nvPr userDrawn="1"/>
        </p:nvSpPr>
        <p:spPr>
          <a:xfrm>
            <a:off x="219456" y="292608"/>
            <a:ext cx="731520" cy="694944"/>
          </a:xfrm>
          <a:prstGeom prst="parallelogram">
            <a:avLst/>
          </a:prstGeom>
          <a:gradFill>
            <a:gsLst>
              <a:gs pos="0">
                <a:srgbClr val="93C3C2"/>
              </a:gs>
              <a:gs pos="99000">
                <a:srgbClr val="B7D5D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a:extLst>
              <a:ext uri="{FF2B5EF4-FFF2-40B4-BE49-F238E27FC236}">
                <a16:creationId xmlns:a16="http://schemas.microsoft.com/office/drawing/2014/main" id="{09CE7D83-8B4D-8441-92A7-93E56C982307}"/>
              </a:ext>
            </a:extLst>
          </p:cNvPr>
          <p:cNvSpPr txBox="1"/>
          <p:nvPr userDrawn="1"/>
        </p:nvSpPr>
        <p:spPr>
          <a:xfrm>
            <a:off x="298704" y="331744"/>
            <a:ext cx="561372" cy="494751"/>
          </a:xfrm>
          <a:prstGeom prst="rect">
            <a:avLst/>
          </a:prstGeom>
          <a:noFill/>
        </p:spPr>
        <p:txBody>
          <a:bodyPr wrap="none" rtlCol="0" anchor="ctr">
            <a:spAutoFit/>
          </a:bodyPr>
          <a:lstStyle/>
          <a:p>
            <a:pPr algn="ctr">
              <a:lnSpc>
                <a:spcPct val="120000"/>
              </a:lnSpc>
            </a:pPr>
            <a:fld id="{5F8123CF-E7D1-454A-B20C-763221F63EFA}" type="slidenum">
              <a:rPr kumimoji="1" lang="zh-CN" altLang="en-US" sz="2400" dirty="0" smtClean="0">
                <a:solidFill>
                  <a:schemeClr val="bg1"/>
                </a:solidFill>
                <a:latin typeface="Arial" panose="020B0604020202020204" pitchFamily="34" charset="0"/>
                <a:cs typeface="Arial" panose="020B0604020202020204" pitchFamily="34" charset="0"/>
              </a:rPr>
              <a:pPr algn="ctr">
                <a:lnSpc>
                  <a:spcPct val="120000"/>
                </a:lnSpc>
              </a:pPr>
              <a:t>‹#›</a:t>
            </a:fld>
            <a:endParaRPr kumimoji="1" lang="zh-CN" altLang="en-US" sz="2400"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过度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内页-1">
    <p:spTree>
      <p:nvGrpSpPr>
        <p:cNvPr id="1" name=""/>
        <p:cNvGrpSpPr/>
        <p:nvPr/>
      </p:nvGrpSpPr>
      <p:grpSpPr>
        <a:xfrm>
          <a:off x="0" y="0"/>
          <a:ext cx="0" cy="0"/>
          <a:chOff x="0" y="0"/>
          <a:chExt cx="0" cy="0"/>
        </a:xfrm>
      </p:grpSpPr>
      <p:sp>
        <p:nvSpPr>
          <p:cNvPr id="2" name="文本框 1"/>
          <p:cNvSpPr txBox="1"/>
          <p:nvPr userDrawn="1"/>
        </p:nvSpPr>
        <p:spPr>
          <a:xfrm>
            <a:off x="4122516" y="137614"/>
            <a:ext cx="3415430" cy="757002"/>
          </a:xfrm>
          <a:prstGeom prst="rect">
            <a:avLst/>
          </a:prstGeom>
          <a:noFill/>
        </p:spPr>
        <p:txBody>
          <a:bodyPr vert="horz" wrap="none" rtlCol="0" anchor="ctr">
            <a:spAutoFit/>
          </a:bodyPr>
          <a:lstStyle/>
          <a:p>
            <a:pPr>
              <a:lnSpc>
                <a:spcPct val="120000"/>
              </a:lnSpc>
            </a:pPr>
            <a:r>
              <a:rPr lang="zh-CN" altLang="en-US" sz="3599" dirty="0">
                <a:solidFill>
                  <a:srgbClr val="212227"/>
                </a:solidFill>
                <a:latin typeface="汉仪南宫体简" panose="02010509060101010101" pitchFamily="2" charset="-122"/>
                <a:ea typeface="汉仪南宫体简" panose="02010509060101010101" pitchFamily="2" charset="-122"/>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内页-1">
    <p:spTree>
      <p:nvGrpSpPr>
        <p:cNvPr id="1" name=""/>
        <p:cNvGrpSpPr/>
        <p:nvPr/>
      </p:nvGrpSpPr>
      <p:grpSpPr>
        <a:xfrm>
          <a:off x="0" y="0"/>
          <a:ext cx="0" cy="0"/>
          <a:chOff x="0" y="0"/>
          <a:chExt cx="0" cy="0"/>
        </a:xfrm>
      </p:grpSpPr>
      <p:sp>
        <p:nvSpPr>
          <p:cNvPr id="2" name="文本框 1"/>
          <p:cNvSpPr txBox="1"/>
          <p:nvPr userDrawn="1"/>
        </p:nvSpPr>
        <p:spPr>
          <a:xfrm>
            <a:off x="4122516" y="137614"/>
            <a:ext cx="3415430" cy="757002"/>
          </a:xfrm>
          <a:prstGeom prst="rect">
            <a:avLst/>
          </a:prstGeom>
          <a:noFill/>
        </p:spPr>
        <p:txBody>
          <a:bodyPr vert="horz" wrap="none" rtlCol="0" anchor="ctr">
            <a:spAutoFit/>
          </a:bodyPr>
          <a:lstStyle/>
          <a:p>
            <a:pPr>
              <a:lnSpc>
                <a:spcPct val="120000"/>
              </a:lnSpc>
            </a:pPr>
            <a:r>
              <a:rPr lang="zh-CN" altLang="en-US" sz="3599" dirty="0">
                <a:solidFill>
                  <a:srgbClr val="212227"/>
                </a:solidFill>
                <a:latin typeface="汉仪南宫体简" panose="02010509060101010101" pitchFamily="2" charset="-122"/>
                <a:ea typeface="汉仪南宫体简" panose="02010509060101010101" pitchFamily="2" charset="-122"/>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内页-1">
    <p:spTree>
      <p:nvGrpSpPr>
        <p:cNvPr id="1" name=""/>
        <p:cNvGrpSpPr/>
        <p:nvPr/>
      </p:nvGrpSpPr>
      <p:grpSpPr>
        <a:xfrm>
          <a:off x="0" y="0"/>
          <a:ext cx="0" cy="0"/>
          <a:chOff x="0" y="0"/>
          <a:chExt cx="0" cy="0"/>
        </a:xfrm>
      </p:grpSpPr>
      <p:sp>
        <p:nvSpPr>
          <p:cNvPr id="2" name="文本框 1"/>
          <p:cNvSpPr txBox="1"/>
          <p:nvPr userDrawn="1"/>
        </p:nvSpPr>
        <p:spPr>
          <a:xfrm>
            <a:off x="4122516" y="137614"/>
            <a:ext cx="3415430" cy="757002"/>
          </a:xfrm>
          <a:prstGeom prst="rect">
            <a:avLst/>
          </a:prstGeom>
          <a:noFill/>
        </p:spPr>
        <p:txBody>
          <a:bodyPr vert="horz" wrap="none" rtlCol="0" anchor="ctr">
            <a:spAutoFit/>
          </a:bodyPr>
          <a:lstStyle/>
          <a:p>
            <a:pPr>
              <a:lnSpc>
                <a:spcPct val="120000"/>
              </a:lnSpc>
            </a:pPr>
            <a:r>
              <a:rPr lang="zh-CN" altLang="en-US" sz="3599" dirty="0">
                <a:solidFill>
                  <a:srgbClr val="212227"/>
                </a:solidFill>
                <a:latin typeface="汉仪南宫体简" panose="02010509060101010101" pitchFamily="2" charset="-122"/>
                <a:ea typeface="汉仪南宫体简" panose="02010509060101010101" pitchFamily="2" charset="-122"/>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内页-1">
    <p:spTree>
      <p:nvGrpSpPr>
        <p:cNvPr id="1" name=""/>
        <p:cNvGrpSpPr/>
        <p:nvPr/>
      </p:nvGrpSpPr>
      <p:grpSpPr>
        <a:xfrm>
          <a:off x="0" y="0"/>
          <a:ext cx="0" cy="0"/>
          <a:chOff x="0" y="0"/>
          <a:chExt cx="0" cy="0"/>
        </a:xfrm>
      </p:grpSpPr>
      <p:sp>
        <p:nvSpPr>
          <p:cNvPr id="2" name="文本框 1"/>
          <p:cNvSpPr txBox="1"/>
          <p:nvPr userDrawn="1"/>
        </p:nvSpPr>
        <p:spPr>
          <a:xfrm>
            <a:off x="4122516" y="137614"/>
            <a:ext cx="3415430" cy="757002"/>
          </a:xfrm>
          <a:prstGeom prst="rect">
            <a:avLst/>
          </a:prstGeom>
          <a:noFill/>
        </p:spPr>
        <p:txBody>
          <a:bodyPr vert="horz" wrap="none" rtlCol="0" anchor="ctr">
            <a:spAutoFit/>
          </a:bodyPr>
          <a:lstStyle/>
          <a:p>
            <a:pPr>
              <a:lnSpc>
                <a:spcPct val="120000"/>
              </a:lnSpc>
            </a:pPr>
            <a:r>
              <a:rPr lang="zh-CN" altLang="en-US" sz="3599" dirty="0">
                <a:solidFill>
                  <a:srgbClr val="212227"/>
                </a:solidFill>
                <a:latin typeface="汉仪南宫体简" panose="02010509060101010101" pitchFamily="2" charset="-122"/>
                <a:ea typeface="汉仪南宫体简" panose="02010509060101010101" pitchFamily="2" charset="-122"/>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版权页">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5400000" flipH="1" flipV="1">
            <a:off x="2665413" y="-2665413"/>
            <a:ext cx="6858000" cy="121888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zh-CN" altLang="en-US"/>
              <a:t>单击此处编辑母版标题样式</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261142897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294943135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zh-CN" altLang="en-US"/>
              <a:t>单击此处编辑母版标题样式</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288282317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19879595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570" y="2505075"/>
            <a:ext cx="5156444"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0593" y="2505075"/>
            <a:ext cx="518183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102016069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31161243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33532567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zh-CN" altLang="en-US"/>
              <a:t>单击此处编辑母版标题样式</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371262751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zh-CN" altLang="en-US"/>
              <a:t>单击图标添加图片</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333536805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143949707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FC304BD-32ED-4569-95E0-79139CDFBD25}" type="datetimeFigureOut">
              <a:rPr lang="zh-CN" altLang="en-US" smtClean="0"/>
              <a:t>2022/5/18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237658568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过度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页-1">
    <p:spTree>
      <p:nvGrpSpPr>
        <p:cNvPr id="1" name=""/>
        <p:cNvGrpSpPr/>
        <p:nvPr/>
      </p:nvGrpSpPr>
      <p:grpSpPr>
        <a:xfrm>
          <a:off x="0" y="0"/>
          <a:ext cx="0" cy="0"/>
          <a:chOff x="0" y="0"/>
          <a:chExt cx="0" cy="0"/>
        </a:xfrm>
      </p:grpSpPr>
      <p:sp>
        <p:nvSpPr>
          <p:cNvPr id="2" name="PA_文本框 48"/>
          <p:cNvSpPr txBox="1"/>
          <p:nvPr userDrawn="1">
            <p:custDataLst>
              <p:tags r:id="rId1"/>
            </p:custDataLst>
          </p:nvPr>
        </p:nvSpPr>
        <p:spPr>
          <a:xfrm>
            <a:off x="4840886" y="320342"/>
            <a:ext cx="5295409" cy="553998"/>
          </a:xfrm>
          <a:prstGeom prst="rect">
            <a:avLst/>
          </a:prstGeom>
          <a:noFill/>
        </p:spPr>
        <p:txBody>
          <a:bodyPr wrap="square" lIns="0" tIns="0" rIns="0" bIns="0" rtlCol="0">
            <a:spAutoFit/>
          </a:bodyPr>
          <a:lstStyle/>
          <a:p>
            <a:pPr lvl="0">
              <a:defRPr/>
            </a:pPr>
            <a:r>
              <a:rPr lang="zh-CN" altLang="en-US" sz="3599" dirty="0">
                <a:solidFill>
                  <a:srgbClr val="040404"/>
                </a:solidFill>
                <a:latin typeface="腾祥铁山楷书简繁合集" panose="01010104010101010101" pitchFamily="2" charset="-122"/>
                <a:ea typeface="腾祥铁山楷书简繁合集" panose="01010104010101010101" pitchFamily="2" charset="-122"/>
                <a:cs typeface="+mn-ea"/>
                <a:sym typeface="Arial" panose="020B0604020202020204" pitchFamily="34" charset="0"/>
              </a:rPr>
              <a:t>年度工作概述</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0"/>
                                  </p:stCondLst>
                                  <p:iterate type="lt">
                                    <p:tmPct val="3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200"/>
                                        <p:tgtEl>
                                          <p:spTgt spid="2"/>
                                        </p:tgtEl>
                                      </p:cBhvr>
                                    </p:animEffect>
                                  </p:childTnLst>
                                </p:cTn>
                              </p:par>
                              <p:par>
                                <p:cTn id="8" presetID="36" presetClass="emph" presetSubtype="0" fill="hold" grpId="1" nodeType="withEffect">
                                  <p:stCondLst>
                                    <p:cond delay="2500"/>
                                  </p:stCondLst>
                                  <p:iterate type="lt">
                                    <p:tmPct val="30000"/>
                                  </p:iterate>
                                  <p:childTnLst>
                                    <p:animScale>
                                      <p:cBhvr>
                                        <p:cTn id="9" dur="50" autoRev="1" fill="hold">
                                          <p:stCondLst>
                                            <p:cond delay="0"/>
                                          </p:stCondLst>
                                        </p:cTn>
                                        <p:tgtEl>
                                          <p:spTgt spid="2"/>
                                        </p:tgtEl>
                                      </p:cBhvr>
                                      <p:to x="80000" y="100000"/>
                                    </p:animScale>
                                    <p:anim by="(#ppt_w*0.10)" calcmode="lin" valueType="num">
                                      <p:cBhvr>
                                        <p:cTn id="10" dur="50" autoRev="1" fill="hold">
                                          <p:stCondLst>
                                            <p:cond delay="0"/>
                                          </p:stCondLst>
                                        </p:cTn>
                                        <p:tgtEl>
                                          <p:spTgt spid="2"/>
                                        </p:tgtEl>
                                        <p:attrNameLst>
                                          <p:attrName>ppt_x</p:attrName>
                                        </p:attrNameLst>
                                      </p:cBhvr>
                                    </p:anim>
                                    <p:anim by="(-#ppt_w*0.10)" calcmode="lin" valueType="num">
                                      <p:cBhvr>
                                        <p:cTn id="11" dur="50" autoRev="1" fill="hold">
                                          <p:stCondLst>
                                            <p:cond delay="0"/>
                                          </p:stCondLst>
                                        </p:cTn>
                                        <p:tgtEl>
                                          <p:spTgt spid="2"/>
                                        </p:tgtEl>
                                        <p:attrNameLst>
                                          <p:attrName>ppt_y</p:attrName>
                                        </p:attrNameLst>
                                      </p:cBhvr>
                                    </p:anim>
                                    <p:animRot by="-480000">
                                      <p:cBhvr>
                                        <p:cTn id="12" dur="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内页-1">
    <p:spTree>
      <p:nvGrpSpPr>
        <p:cNvPr id="1" name=""/>
        <p:cNvGrpSpPr/>
        <p:nvPr/>
      </p:nvGrpSpPr>
      <p:grpSpPr>
        <a:xfrm>
          <a:off x="0" y="0"/>
          <a:ext cx="0" cy="0"/>
          <a:chOff x="0" y="0"/>
          <a:chExt cx="0" cy="0"/>
        </a:xfrm>
      </p:grpSpPr>
      <p:sp>
        <p:nvSpPr>
          <p:cNvPr id="2" name="PA_文本框 48"/>
          <p:cNvSpPr txBox="1"/>
          <p:nvPr userDrawn="1">
            <p:custDataLst>
              <p:tags r:id="rId1"/>
            </p:custDataLst>
          </p:nvPr>
        </p:nvSpPr>
        <p:spPr>
          <a:xfrm>
            <a:off x="4840886" y="320342"/>
            <a:ext cx="5295409" cy="553998"/>
          </a:xfrm>
          <a:prstGeom prst="rect">
            <a:avLst/>
          </a:prstGeom>
          <a:noFill/>
        </p:spPr>
        <p:txBody>
          <a:bodyPr wrap="square" lIns="0" tIns="0" rIns="0" bIns="0" rtlCol="0">
            <a:spAutoFit/>
          </a:bodyPr>
          <a:lstStyle/>
          <a:p>
            <a:pPr lvl="0">
              <a:defRPr/>
            </a:pPr>
            <a:r>
              <a:rPr lang="zh-CN" altLang="en-US" sz="3599" dirty="0">
                <a:solidFill>
                  <a:srgbClr val="040404"/>
                </a:solidFill>
                <a:latin typeface="腾祥铁山楷书简繁合集" panose="01010104010101010101" pitchFamily="2" charset="-122"/>
                <a:ea typeface="腾祥铁山楷书简繁合集" panose="01010104010101010101" pitchFamily="2" charset="-122"/>
                <a:cs typeface="+mn-ea"/>
                <a:sym typeface="Arial" panose="020B0604020202020204" pitchFamily="34" charset="0"/>
              </a:rPr>
              <a:t>年度工作概述</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0"/>
                                  </p:stCondLst>
                                  <p:iterate type="lt">
                                    <p:tmPct val="3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200"/>
                                        <p:tgtEl>
                                          <p:spTgt spid="2"/>
                                        </p:tgtEl>
                                      </p:cBhvr>
                                    </p:animEffect>
                                  </p:childTnLst>
                                </p:cTn>
                              </p:par>
                              <p:par>
                                <p:cTn id="8" presetID="36" presetClass="emph" presetSubtype="0" fill="hold" grpId="1" nodeType="withEffect">
                                  <p:stCondLst>
                                    <p:cond delay="2500"/>
                                  </p:stCondLst>
                                  <p:iterate type="lt">
                                    <p:tmPct val="30000"/>
                                  </p:iterate>
                                  <p:childTnLst>
                                    <p:animScale>
                                      <p:cBhvr>
                                        <p:cTn id="9" dur="50" autoRev="1" fill="hold">
                                          <p:stCondLst>
                                            <p:cond delay="0"/>
                                          </p:stCondLst>
                                        </p:cTn>
                                        <p:tgtEl>
                                          <p:spTgt spid="2"/>
                                        </p:tgtEl>
                                      </p:cBhvr>
                                      <p:to x="80000" y="100000"/>
                                    </p:animScale>
                                    <p:anim by="(#ppt_w*0.10)" calcmode="lin" valueType="num">
                                      <p:cBhvr>
                                        <p:cTn id="10" dur="50" autoRev="1" fill="hold">
                                          <p:stCondLst>
                                            <p:cond delay="0"/>
                                          </p:stCondLst>
                                        </p:cTn>
                                        <p:tgtEl>
                                          <p:spTgt spid="2"/>
                                        </p:tgtEl>
                                        <p:attrNameLst>
                                          <p:attrName>ppt_x</p:attrName>
                                        </p:attrNameLst>
                                      </p:cBhvr>
                                    </p:anim>
                                    <p:anim by="(-#ppt_w*0.10)" calcmode="lin" valueType="num">
                                      <p:cBhvr>
                                        <p:cTn id="11" dur="50" autoRev="1" fill="hold">
                                          <p:stCondLst>
                                            <p:cond delay="0"/>
                                          </p:stCondLst>
                                        </p:cTn>
                                        <p:tgtEl>
                                          <p:spTgt spid="2"/>
                                        </p:tgtEl>
                                        <p:attrNameLst>
                                          <p:attrName>ppt_y</p:attrName>
                                        </p:attrNameLst>
                                      </p:cBhvr>
                                    </p:anim>
                                    <p:animRot by="-480000">
                                      <p:cBhvr>
                                        <p:cTn id="12" dur="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内页-1">
    <p:spTree>
      <p:nvGrpSpPr>
        <p:cNvPr id="1" name=""/>
        <p:cNvGrpSpPr/>
        <p:nvPr/>
      </p:nvGrpSpPr>
      <p:grpSpPr>
        <a:xfrm>
          <a:off x="0" y="0"/>
          <a:ext cx="0" cy="0"/>
          <a:chOff x="0" y="0"/>
          <a:chExt cx="0" cy="0"/>
        </a:xfrm>
      </p:grpSpPr>
      <p:sp>
        <p:nvSpPr>
          <p:cNvPr id="2" name="PA_文本框 48"/>
          <p:cNvSpPr txBox="1"/>
          <p:nvPr userDrawn="1">
            <p:custDataLst>
              <p:tags r:id="rId1"/>
            </p:custDataLst>
          </p:nvPr>
        </p:nvSpPr>
        <p:spPr>
          <a:xfrm>
            <a:off x="4840886" y="320342"/>
            <a:ext cx="5295409" cy="553998"/>
          </a:xfrm>
          <a:prstGeom prst="rect">
            <a:avLst/>
          </a:prstGeom>
          <a:noFill/>
        </p:spPr>
        <p:txBody>
          <a:bodyPr wrap="square" lIns="0" tIns="0" rIns="0" bIns="0" rtlCol="0">
            <a:spAutoFit/>
          </a:bodyPr>
          <a:lstStyle/>
          <a:p>
            <a:pPr lvl="0">
              <a:defRPr/>
            </a:pPr>
            <a:r>
              <a:rPr lang="zh-CN" altLang="en-US" sz="3599" dirty="0">
                <a:solidFill>
                  <a:srgbClr val="040404"/>
                </a:solidFill>
                <a:latin typeface="腾祥铁山楷书简繁合集" panose="01010104010101010101" pitchFamily="2" charset="-122"/>
                <a:ea typeface="腾祥铁山楷书简繁合集" panose="01010104010101010101" pitchFamily="2" charset="-122"/>
                <a:cs typeface="+mn-ea"/>
                <a:sym typeface="Arial" panose="020B0604020202020204" pitchFamily="34" charset="0"/>
              </a:rPr>
              <a:t>年度工作概述</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0"/>
                                  </p:stCondLst>
                                  <p:iterate type="lt">
                                    <p:tmPct val="3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200"/>
                                        <p:tgtEl>
                                          <p:spTgt spid="2"/>
                                        </p:tgtEl>
                                      </p:cBhvr>
                                    </p:animEffect>
                                  </p:childTnLst>
                                </p:cTn>
                              </p:par>
                              <p:par>
                                <p:cTn id="8" presetID="36" presetClass="emph" presetSubtype="0" fill="hold" grpId="1" nodeType="withEffect">
                                  <p:stCondLst>
                                    <p:cond delay="2500"/>
                                  </p:stCondLst>
                                  <p:iterate type="lt">
                                    <p:tmPct val="30000"/>
                                  </p:iterate>
                                  <p:childTnLst>
                                    <p:animScale>
                                      <p:cBhvr>
                                        <p:cTn id="9" dur="50" autoRev="1" fill="hold">
                                          <p:stCondLst>
                                            <p:cond delay="0"/>
                                          </p:stCondLst>
                                        </p:cTn>
                                        <p:tgtEl>
                                          <p:spTgt spid="2"/>
                                        </p:tgtEl>
                                      </p:cBhvr>
                                      <p:to x="80000" y="100000"/>
                                    </p:animScale>
                                    <p:anim by="(#ppt_w*0.10)" calcmode="lin" valueType="num">
                                      <p:cBhvr>
                                        <p:cTn id="10" dur="50" autoRev="1" fill="hold">
                                          <p:stCondLst>
                                            <p:cond delay="0"/>
                                          </p:stCondLst>
                                        </p:cTn>
                                        <p:tgtEl>
                                          <p:spTgt spid="2"/>
                                        </p:tgtEl>
                                        <p:attrNameLst>
                                          <p:attrName>ppt_x</p:attrName>
                                        </p:attrNameLst>
                                      </p:cBhvr>
                                    </p:anim>
                                    <p:anim by="(-#ppt_w*0.10)" calcmode="lin" valueType="num">
                                      <p:cBhvr>
                                        <p:cTn id="11" dur="50" autoRev="1" fill="hold">
                                          <p:stCondLst>
                                            <p:cond delay="0"/>
                                          </p:stCondLst>
                                        </p:cTn>
                                        <p:tgtEl>
                                          <p:spTgt spid="2"/>
                                        </p:tgtEl>
                                        <p:attrNameLst>
                                          <p:attrName>ppt_y</p:attrName>
                                        </p:attrNameLst>
                                      </p:cBhvr>
                                    </p:anim>
                                    <p:animRot by="-480000">
                                      <p:cBhvr>
                                        <p:cTn id="12" dur="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内页-1">
    <p:spTree>
      <p:nvGrpSpPr>
        <p:cNvPr id="1" name=""/>
        <p:cNvGrpSpPr/>
        <p:nvPr/>
      </p:nvGrpSpPr>
      <p:grpSpPr>
        <a:xfrm>
          <a:off x="0" y="0"/>
          <a:ext cx="0" cy="0"/>
          <a:chOff x="0" y="0"/>
          <a:chExt cx="0" cy="0"/>
        </a:xfrm>
      </p:grpSpPr>
      <p:sp>
        <p:nvSpPr>
          <p:cNvPr id="2" name="PA_文本框 48"/>
          <p:cNvSpPr txBox="1"/>
          <p:nvPr userDrawn="1">
            <p:custDataLst>
              <p:tags r:id="rId1"/>
            </p:custDataLst>
          </p:nvPr>
        </p:nvSpPr>
        <p:spPr>
          <a:xfrm>
            <a:off x="4840886" y="320342"/>
            <a:ext cx="5295409" cy="553998"/>
          </a:xfrm>
          <a:prstGeom prst="rect">
            <a:avLst/>
          </a:prstGeom>
          <a:noFill/>
        </p:spPr>
        <p:txBody>
          <a:bodyPr wrap="square" lIns="0" tIns="0" rIns="0" bIns="0" rtlCol="0">
            <a:spAutoFit/>
          </a:bodyPr>
          <a:lstStyle/>
          <a:p>
            <a:pPr lvl="0">
              <a:defRPr/>
            </a:pPr>
            <a:r>
              <a:rPr lang="zh-CN" altLang="en-US" sz="3599" dirty="0">
                <a:solidFill>
                  <a:srgbClr val="040404"/>
                </a:solidFill>
                <a:latin typeface="腾祥铁山楷书简繁合集" panose="01010104010101010101" pitchFamily="2" charset="-122"/>
                <a:ea typeface="腾祥铁山楷书简繁合集" panose="01010104010101010101" pitchFamily="2" charset="-122"/>
                <a:cs typeface="+mn-ea"/>
                <a:sym typeface="Arial" panose="020B0604020202020204" pitchFamily="34" charset="0"/>
              </a:rPr>
              <a:t>年度工作概述</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0"/>
                                  </p:stCondLst>
                                  <p:iterate type="lt">
                                    <p:tmPct val="3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200"/>
                                        <p:tgtEl>
                                          <p:spTgt spid="2"/>
                                        </p:tgtEl>
                                      </p:cBhvr>
                                    </p:animEffect>
                                  </p:childTnLst>
                                </p:cTn>
                              </p:par>
                              <p:par>
                                <p:cTn id="8" presetID="36" presetClass="emph" presetSubtype="0" fill="hold" grpId="1" nodeType="withEffect">
                                  <p:stCondLst>
                                    <p:cond delay="2500"/>
                                  </p:stCondLst>
                                  <p:iterate type="lt">
                                    <p:tmPct val="30000"/>
                                  </p:iterate>
                                  <p:childTnLst>
                                    <p:animScale>
                                      <p:cBhvr>
                                        <p:cTn id="9" dur="50" autoRev="1" fill="hold">
                                          <p:stCondLst>
                                            <p:cond delay="0"/>
                                          </p:stCondLst>
                                        </p:cTn>
                                        <p:tgtEl>
                                          <p:spTgt spid="2"/>
                                        </p:tgtEl>
                                      </p:cBhvr>
                                      <p:to x="80000" y="100000"/>
                                    </p:animScale>
                                    <p:anim by="(#ppt_w*0.10)" calcmode="lin" valueType="num">
                                      <p:cBhvr>
                                        <p:cTn id="10" dur="50" autoRev="1" fill="hold">
                                          <p:stCondLst>
                                            <p:cond delay="0"/>
                                          </p:stCondLst>
                                        </p:cTn>
                                        <p:tgtEl>
                                          <p:spTgt spid="2"/>
                                        </p:tgtEl>
                                        <p:attrNameLst>
                                          <p:attrName>ppt_x</p:attrName>
                                        </p:attrNameLst>
                                      </p:cBhvr>
                                    </p:anim>
                                    <p:anim by="(-#ppt_w*0.10)" calcmode="lin" valueType="num">
                                      <p:cBhvr>
                                        <p:cTn id="11" dur="50" autoRev="1" fill="hold">
                                          <p:stCondLst>
                                            <p:cond delay="0"/>
                                          </p:stCondLst>
                                        </p:cTn>
                                        <p:tgtEl>
                                          <p:spTgt spid="2"/>
                                        </p:tgtEl>
                                        <p:attrNameLst>
                                          <p:attrName>ppt_y</p:attrName>
                                        </p:attrNameLst>
                                      </p:cBhvr>
                                    </p:anim>
                                    <p:animRot by="-480000">
                                      <p:cBhvr>
                                        <p:cTn id="12" dur="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版权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304BD-32ED-4569-95E0-79139CDFBD25}" type="datetimeFigureOut">
              <a:rPr lang="zh-CN" altLang="en-US" smtClean="0"/>
              <a:t>2022/5/18</a:t>
            </a:fld>
            <a:endParaRPr lang="zh-CN" alt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FEBCE-7B8C-4726-BE9D-7E547D7921B7}" type="slidenum">
              <a:rPr lang="zh-CN" altLang="en-US" smtClean="0"/>
              <a:t>‹#›</a:t>
            </a:fld>
            <a:endParaRPr lang="zh-CN" altLang="en-US"/>
          </a:p>
        </p:txBody>
      </p:sp>
    </p:spTree>
    <p:extLst>
      <p:ext uri="{BB962C8B-B14F-4D97-AF65-F5344CB8AC3E}">
        <p14:creationId xmlns:p14="http://schemas.microsoft.com/office/powerpoint/2010/main" val="316829185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平行四边形 33">
            <a:extLst>
              <a:ext uri="{FF2B5EF4-FFF2-40B4-BE49-F238E27FC236}">
                <a16:creationId xmlns:a16="http://schemas.microsoft.com/office/drawing/2014/main" id="{A50F544C-F5D9-5140-B827-495431104F37}"/>
              </a:ext>
            </a:extLst>
          </p:cNvPr>
          <p:cNvSpPr/>
          <p:nvPr/>
        </p:nvSpPr>
        <p:spPr>
          <a:xfrm>
            <a:off x="-1727490" y="221162"/>
            <a:ext cx="6772289" cy="930128"/>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36" name="组合 35"/>
          <p:cNvGrpSpPr/>
          <p:nvPr/>
        </p:nvGrpSpPr>
        <p:grpSpPr>
          <a:xfrm>
            <a:off x="619474" y="2727915"/>
            <a:ext cx="1725119" cy="2628900"/>
            <a:chOff x="622854" y="2140222"/>
            <a:chExt cx="2570922" cy="3551582"/>
          </a:xfrm>
          <a:solidFill>
            <a:schemeClr val="accent1"/>
          </a:solidFill>
        </p:grpSpPr>
        <p:sp>
          <p:nvSpPr>
            <p:cNvPr id="37" name="矩形 36"/>
            <p:cNvSpPr/>
            <p:nvPr/>
          </p:nvSpPr>
          <p:spPr>
            <a:xfrm>
              <a:off x="622854" y="2140222"/>
              <a:ext cx="2570922" cy="3551582"/>
            </a:xfrm>
            <a:prstGeom prst="rect">
              <a:avLst/>
            </a:prstGeom>
            <a:solidFill>
              <a:srgbClr val="93C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9" name="文本框 38"/>
            <p:cNvSpPr txBox="1"/>
            <p:nvPr/>
          </p:nvSpPr>
          <p:spPr>
            <a:xfrm>
              <a:off x="964098" y="4106955"/>
              <a:ext cx="1818861" cy="956337"/>
            </a:xfrm>
            <a:prstGeom prst="rect">
              <a:avLst/>
            </a:prstGeom>
            <a:noFill/>
          </p:spPr>
          <p:txBody>
            <a:bodyPr wrap="square" rtlCol="0">
              <a:spAutoFit/>
            </a:bodyPr>
            <a:lstStyle/>
            <a:p>
              <a:pPr algn="ctr"/>
              <a:r>
                <a:rPr lang="en-US" altLang="zh-CN"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DO</a:t>
              </a:r>
              <a:r>
                <a:rPr lang="zh-CN" altLang="en-US"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五步教学模式</a:t>
              </a:r>
            </a:p>
          </p:txBody>
        </p:sp>
        <p:sp>
          <p:nvSpPr>
            <p:cNvPr id="40" name="文本框 39"/>
            <p:cNvSpPr txBox="1"/>
            <p:nvPr/>
          </p:nvSpPr>
          <p:spPr>
            <a:xfrm>
              <a:off x="1321906" y="2835711"/>
              <a:ext cx="1142999" cy="873178"/>
            </a:xfrm>
            <a:prstGeom prst="rect">
              <a:avLst/>
            </a:prstGeom>
            <a:noFill/>
          </p:spPr>
          <p:txBody>
            <a:bodyPr wrap="square" rtlCol="0">
              <a:spAutoFit/>
            </a:bodyPr>
            <a:lstStyle/>
            <a:p>
              <a:pPr algn="ctr"/>
              <a:r>
                <a:rPr lang="en-US" altLang="zh-CN"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01</a:t>
              </a:r>
              <a:endParaRPr lang="zh-CN" altLang="en-US"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cxnSp>
          <p:nvCxnSpPr>
            <p:cNvPr id="41" name="直接连接符 40"/>
            <p:cNvCxnSpPr/>
            <p:nvPr/>
          </p:nvCxnSpPr>
          <p:spPr>
            <a:xfrm>
              <a:off x="1378228" y="2928475"/>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21906" y="3816370"/>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sp>
        <p:nvSpPr>
          <p:cNvPr id="65" name="文本框 64"/>
          <p:cNvSpPr txBox="1"/>
          <p:nvPr/>
        </p:nvSpPr>
        <p:spPr>
          <a:xfrm>
            <a:off x="1276226" y="1512513"/>
            <a:ext cx="10128184" cy="1015663"/>
          </a:xfrm>
          <a:prstGeom prst="rect">
            <a:avLst/>
          </a:prstGeom>
          <a:noFill/>
        </p:spPr>
        <p:txBody>
          <a:bodyPr wrap="square" rtlCol="0">
            <a:spAutoFit/>
          </a:bodyPr>
          <a:lstStyle/>
          <a:p>
            <a:pPr algn="ctr"/>
            <a:r>
              <a:rPr lang="zh-CN" altLang="en-US" sz="6000" b="1" dirty="0">
                <a:solidFill>
                  <a:schemeClr val="accent6">
                    <a:lumMod val="50000"/>
                  </a:schemeClr>
                </a:solidFill>
                <a:latin typeface="Arial" panose="020B0604020202020204" pitchFamily="34" charset="0"/>
                <a:ea typeface="思源黑体 CN Regular" panose="020B0500000000000000" pitchFamily="34" charset="-122"/>
                <a:cs typeface="+mn-ea"/>
                <a:sym typeface="Arial" panose="020B0604020202020204" pitchFamily="34" charset="0"/>
              </a:rPr>
              <a:t>概念转变的科学教学模式</a:t>
            </a:r>
          </a:p>
        </p:txBody>
      </p:sp>
      <p:sp>
        <p:nvSpPr>
          <p:cNvPr id="33" name="平行四边形 32">
            <a:extLst>
              <a:ext uri="{FF2B5EF4-FFF2-40B4-BE49-F238E27FC236}">
                <a16:creationId xmlns:a16="http://schemas.microsoft.com/office/drawing/2014/main" id="{275BC3CD-5EB5-8345-8E12-A8F1E19FE111}"/>
              </a:ext>
            </a:extLst>
          </p:cNvPr>
          <p:cNvSpPr/>
          <p:nvPr/>
        </p:nvSpPr>
        <p:spPr>
          <a:xfrm>
            <a:off x="-1789972" y="-3134"/>
            <a:ext cx="6772289" cy="930128"/>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5" name="平行四边形 34">
            <a:extLst>
              <a:ext uri="{FF2B5EF4-FFF2-40B4-BE49-F238E27FC236}">
                <a16:creationId xmlns:a16="http://schemas.microsoft.com/office/drawing/2014/main" id="{7201A34F-8C57-8E4C-A10F-E634C0D4987B}"/>
              </a:ext>
            </a:extLst>
          </p:cNvPr>
          <p:cNvSpPr/>
          <p:nvPr/>
        </p:nvSpPr>
        <p:spPr>
          <a:xfrm>
            <a:off x="7833271" y="5929126"/>
            <a:ext cx="6772289" cy="930128"/>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67" name="平行四边形 66">
            <a:extLst>
              <a:ext uri="{FF2B5EF4-FFF2-40B4-BE49-F238E27FC236}">
                <a16:creationId xmlns:a16="http://schemas.microsoft.com/office/drawing/2014/main" id="{CBF16D95-AAF3-9242-80BF-60DFDD256689}"/>
              </a:ext>
            </a:extLst>
          </p:cNvPr>
          <p:cNvSpPr/>
          <p:nvPr/>
        </p:nvSpPr>
        <p:spPr>
          <a:xfrm>
            <a:off x="8083004" y="5926964"/>
            <a:ext cx="6772289" cy="930128"/>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69" name="组合 68">
            <a:extLst>
              <a:ext uri="{FF2B5EF4-FFF2-40B4-BE49-F238E27FC236}">
                <a16:creationId xmlns:a16="http://schemas.microsoft.com/office/drawing/2014/main" id="{73122969-EC77-6B0B-F9D7-C35BB16C2BB9}"/>
              </a:ext>
            </a:extLst>
          </p:cNvPr>
          <p:cNvGrpSpPr/>
          <p:nvPr/>
        </p:nvGrpSpPr>
        <p:grpSpPr>
          <a:xfrm>
            <a:off x="2891830" y="2727915"/>
            <a:ext cx="1725119" cy="2628900"/>
            <a:chOff x="622854" y="2140222"/>
            <a:chExt cx="2570922" cy="3551582"/>
          </a:xfrm>
          <a:solidFill>
            <a:schemeClr val="accent1"/>
          </a:solidFill>
        </p:grpSpPr>
        <p:sp>
          <p:nvSpPr>
            <p:cNvPr id="70" name="矩形 69">
              <a:extLst>
                <a:ext uri="{FF2B5EF4-FFF2-40B4-BE49-F238E27FC236}">
                  <a16:creationId xmlns:a16="http://schemas.microsoft.com/office/drawing/2014/main" id="{6C5B5A7E-EB82-302F-C570-0AFD91FBBEC0}"/>
                </a:ext>
              </a:extLst>
            </p:cNvPr>
            <p:cNvSpPr/>
            <p:nvPr/>
          </p:nvSpPr>
          <p:spPr>
            <a:xfrm>
              <a:off x="622854" y="2140222"/>
              <a:ext cx="2570922" cy="3551582"/>
            </a:xfrm>
            <a:prstGeom prst="rect">
              <a:avLst/>
            </a:prstGeom>
            <a:solidFill>
              <a:srgbClr val="BA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71" name="文本框 70">
              <a:extLst>
                <a:ext uri="{FF2B5EF4-FFF2-40B4-BE49-F238E27FC236}">
                  <a16:creationId xmlns:a16="http://schemas.microsoft.com/office/drawing/2014/main" id="{DF722FE3-7416-C39B-AA70-A70D3A09A2E9}"/>
                </a:ext>
              </a:extLst>
            </p:cNvPr>
            <p:cNvSpPr txBox="1"/>
            <p:nvPr/>
          </p:nvSpPr>
          <p:spPr>
            <a:xfrm>
              <a:off x="964098" y="4106955"/>
              <a:ext cx="1818861" cy="956337"/>
            </a:xfrm>
            <a:prstGeom prst="rect">
              <a:avLst/>
            </a:prstGeom>
            <a:noFill/>
          </p:spPr>
          <p:txBody>
            <a:bodyPr wrap="square" rtlCol="0">
              <a:spAutoFit/>
            </a:bodyPr>
            <a:lstStyle/>
            <a:p>
              <a:pPr algn="ctr"/>
              <a:r>
                <a:rPr lang="en-US" altLang="zh-CN"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NN</a:t>
              </a:r>
              <a:r>
                <a:rPr lang="zh-CN" altLang="en-US"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三步教学模式</a:t>
              </a:r>
            </a:p>
          </p:txBody>
        </p:sp>
        <p:sp>
          <p:nvSpPr>
            <p:cNvPr id="72" name="文本框 71">
              <a:extLst>
                <a:ext uri="{FF2B5EF4-FFF2-40B4-BE49-F238E27FC236}">
                  <a16:creationId xmlns:a16="http://schemas.microsoft.com/office/drawing/2014/main" id="{006E3230-2764-5598-93DD-16EE15D4FD63}"/>
                </a:ext>
              </a:extLst>
            </p:cNvPr>
            <p:cNvSpPr txBox="1"/>
            <p:nvPr/>
          </p:nvSpPr>
          <p:spPr>
            <a:xfrm>
              <a:off x="1321906" y="2835711"/>
              <a:ext cx="1142999" cy="873178"/>
            </a:xfrm>
            <a:prstGeom prst="rect">
              <a:avLst/>
            </a:prstGeom>
            <a:noFill/>
          </p:spPr>
          <p:txBody>
            <a:bodyPr wrap="square" rtlCol="0">
              <a:spAutoFit/>
            </a:bodyPr>
            <a:lstStyle/>
            <a:p>
              <a:pPr algn="ctr"/>
              <a:r>
                <a:rPr lang="en-US" altLang="zh-CN"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02</a:t>
              </a:r>
              <a:endParaRPr lang="zh-CN" altLang="en-US"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cxnSp>
          <p:nvCxnSpPr>
            <p:cNvPr id="73" name="直接连接符 72">
              <a:extLst>
                <a:ext uri="{FF2B5EF4-FFF2-40B4-BE49-F238E27FC236}">
                  <a16:creationId xmlns:a16="http://schemas.microsoft.com/office/drawing/2014/main" id="{3FAC04FE-2668-40A7-E487-861DA07526FD}"/>
                </a:ext>
              </a:extLst>
            </p:cNvPr>
            <p:cNvCxnSpPr/>
            <p:nvPr/>
          </p:nvCxnSpPr>
          <p:spPr>
            <a:xfrm>
              <a:off x="1378228" y="2928475"/>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74" name="直接连接符 73">
              <a:extLst>
                <a:ext uri="{FF2B5EF4-FFF2-40B4-BE49-F238E27FC236}">
                  <a16:creationId xmlns:a16="http://schemas.microsoft.com/office/drawing/2014/main" id="{CC4FE786-A6EA-E702-4F18-E963D6C8EC25}"/>
                </a:ext>
              </a:extLst>
            </p:cNvPr>
            <p:cNvCxnSpPr/>
            <p:nvPr/>
          </p:nvCxnSpPr>
          <p:spPr>
            <a:xfrm>
              <a:off x="1321906" y="3816370"/>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75" name="组合 74">
            <a:extLst>
              <a:ext uri="{FF2B5EF4-FFF2-40B4-BE49-F238E27FC236}">
                <a16:creationId xmlns:a16="http://schemas.microsoft.com/office/drawing/2014/main" id="{17E2E182-6954-42F0-0295-BE10D836078D}"/>
              </a:ext>
            </a:extLst>
          </p:cNvPr>
          <p:cNvGrpSpPr/>
          <p:nvPr/>
        </p:nvGrpSpPr>
        <p:grpSpPr>
          <a:xfrm>
            <a:off x="5164186" y="2727915"/>
            <a:ext cx="1725119" cy="2628900"/>
            <a:chOff x="622854" y="2140222"/>
            <a:chExt cx="2570922" cy="3551582"/>
          </a:xfrm>
          <a:solidFill>
            <a:schemeClr val="accent1"/>
          </a:solidFill>
        </p:grpSpPr>
        <p:sp>
          <p:nvSpPr>
            <p:cNvPr id="76" name="矩形 75">
              <a:extLst>
                <a:ext uri="{FF2B5EF4-FFF2-40B4-BE49-F238E27FC236}">
                  <a16:creationId xmlns:a16="http://schemas.microsoft.com/office/drawing/2014/main" id="{0F36E5F4-9465-7198-1ECD-D0286215F634}"/>
                </a:ext>
              </a:extLst>
            </p:cNvPr>
            <p:cNvSpPr/>
            <p:nvPr/>
          </p:nvSpPr>
          <p:spPr>
            <a:xfrm>
              <a:off x="622854" y="2140222"/>
              <a:ext cx="2570922" cy="3551582"/>
            </a:xfrm>
            <a:prstGeom prst="rect">
              <a:avLst/>
            </a:prstGeom>
            <a:solidFill>
              <a:srgbClr val="93C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77" name="文本框 76">
              <a:extLst>
                <a:ext uri="{FF2B5EF4-FFF2-40B4-BE49-F238E27FC236}">
                  <a16:creationId xmlns:a16="http://schemas.microsoft.com/office/drawing/2014/main" id="{6A95BE0C-2328-CD71-96F5-CD259908BE7C}"/>
                </a:ext>
              </a:extLst>
            </p:cNvPr>
            <p:cNvSpPr txBox="1"/>
            <p:nvPr/>
          </p:nvSpPr>
          <p:spPr>
            <a:xfrm>
              <a:off x="964098" y="4087713"/>
              <a:ext cx="2084126" cy="956337"/>
            </a:xfrm>
            <a:prstGeom prst="rect">
              <a:avLst/>
            </a:prstGeom>
            <a:noFill/>
          </p:spPr>
          <p:txBody>
            <a:bodyPr wrap="square" rtlCol="0">
              <a:spAutoFit/>
            </a:bodyPr>
            <a:lstStyle/>
            <a:p>
              <a:pPr algn="ctr"/>
              <a:r>
                <a:rPr lang="en-US" altLang="zh-CN"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OF</a:t>
              </a:r>
              <a:r>
                <a:rPr lang="zh-CN" altLang="en-US"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四阶段教学模式</a:t>
              </a:r>
            </a:p>
          </p:txBody>
        </p:sp>
        <p:sp>
          <p:nvSpPr>
            <p:cNvPr id="78" name="文本框 77">
              <a:extLst>
                <a:ext uri="{FF2B5EF4-FFF2-40B4-BE49-F238E27FC236}">
                  <a16:creationId xmlns:a16="http://schemas.microsoft.com/office/drawing/2014/main" id="{769F7554-3353-874C-8EBC-4AD154DDD8F6}"/>
                </a:ext>
              </a:extLst>
            </p:cNvPr>
            <p:cNvSpPr txBox="1"/>
            <p:nvPr/>
          </p:nvSpPr>
          <p:spPr>
            <a:xfrm>
              <a:off x="1321906" y="2835711"/>
              <a:ext cx="1142999" cy="873178"/>
            </a:xfrm>
            <a:prstGeom prst="rect">
              <a:avLst/>
            </a:prstGeom>
            <a:noFill/>
          </p:spPr>
          <p:txBody>
            <a:bodyPr wrap="square" rtlCol="0">
              <a:spAutoFit/>
            </a:bodyPr>
            <a:lstStyle/>
            <a:p>
              <a:pPr algn="ctr"/>
              <a:r>
                <a:rPr lang="en-US" altLang="zh-CN"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03</a:t>
              </a:r>
              <a:endParaRPr lang="zh-CN" altLang="en-US"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cxnSp>
          <p:nvCxnSpPr>
            <p:cNvPr id="79" name="直接连接符 78">
              <a:extLst>
                <a:ext uri="{FF2B5EF4-FFF2-40B4-BE49-F238E27FC236}">
                  <a16:creationId xmlns:a16="http://schemas.microsoft.com/office/drawing/2014/main" id="{F120C654-4058-C4F4-8CF7-1F9384B4BFC7}"/>
                </a:ext>
              </a:extLst>
            </p:cNvPr>
            <p:cNvCxnSpPr/>
            <p:nvPr/>
          </p:nvCxnSpPr>
          <p:spPr>
            <a:xfrm>
              <a:off x="1378228" y="2928475"/>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80" name="直接连接符 79">
              <a:extLst>
                <a:ext uri="{FF2B5EF4-FFF2-40B4-BE49-F238E27FC236}">
                  <a16:creationId xmlns:a16="http://schemas.microsoft.com/office/drawing/2014/main" id="{7A414BEB-D14F-9228-92C3-563D085174F1}"/>
                </a:ext>
              </a:extLst>
            </p:cNvPr>
            <p:cNvCxnSpPr/>
            <p:nvPr/>
          </p:nvCxnSpPr>
          <p:spPr>
            <a:xfrm>
              <a:off x="1321906" y="3816370"/>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81" name="组合 80">
            <a:extLst>
              <a:ext uri="{FF2B5EF4-FFF2-40B4-BE49-F238E27FC236}">
                <a16:creationId xmlns:a16="http://schemas.microsoft.com/office/drawing/2014/main" id="{65DE5BD2-B565-2E80-94D3-C6723BD66230}"/>
              </a:ext>
            </a:extLst>
          </p:cNvPr>
          <p:cNvGrpSpPr/>
          <p:nvPr/>
        </p:nvGrpSpPr>
        <p:grpSpPr>
          <a:xfrm>
            <a:off x="7436542" y="2733914"/>
            <a:ext cx="1725119" cy="2628900"/>
            <a:chOff x="622854" y="2140222"/>
            <a:chExt cx="2570922" cy="3551582"/>
          </a:xfrm>
          <a:solidFill>
            <a:schemeClr val="accent1"/>
          </a:solidFill>
        </p:grpSpPr>
        <p:sp>
          <p:nvSpPr>
            <p:cNvPr id="82" name="矩形 81">
              <a:extLst>
                <a:ext uri="{FF2B5EF4-FFF2-40B4-BE49-F238E27FC236}">
                  <a16:creationId xmlns:a16="http://schemas.microsoft.com/office/drawing/2014/main" id="{6770D5B6-0149-1ABF-D848-AB1E67DF9044}"/>
                </a:ext>
              </a:extLst>
            </p:cNvPr>
            <p:cNvSpPr/>
            <p:nvPr/>
          </p:nvSpPr>
          <p:spPr>
            <a:xfrm>
              <a:off x="622854" y="2140222"/>
              <a:ext cx="2570922" cy="3551582"/>
            </a:xfrm>
            <a:prstGeom prst="rect">
              <a:avLst/>
            </a:prstGeom>
            <a:solidFill>
              <a:srgbClr val="BA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3" name="文本框 82">
              <a:extLst>
                <a:ext uri="{FF2B5EF4-FFF2-40B4-BE49-F238E27FC236}">
                  <a16:creationId xmlns:a16="http://schemas.microsoft.com/office/drawing/2014/main" id="{B8F37EAA-3E42-050B-313F-C9D61F68D010}"/>
                </a:ext>
              </a:extLst>
            </p:cNvPr>
            <p:cNvSpPr txBox="1"/>
            <p:nvPr/>
          </p:nvSpPr>
          <p:spPr>
            <a:xfrm>
              <a:off x="780021" y="4024082"/>
              <a:ext cx="2127651" cy="1372137"/>
            </a:xfrm>
            <a:prstGeom prst="rect">
              <a:avLst/>
            </a:prstGeom>
            <a:noFill/>
          </p:spPr>
          <p:txBody>
            <a:bodyPr wrap="square" rtlCol="0">
              <a:spAutoFit/>
            </a:bodyPr>
            <a:lstStyle/>
            <a:p>
              <a:pPr algn="ctr"/>
              <a:r>
                <a:rPr lang="en-US" altLang="zh-CN"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5E</a:t>
              </a:r>
              <a:r>
                <a:rPr lang="zh-CN" altLang="en-US"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教学模式学习环教学模式</a:t>
              </a:r>
            </a:p>
          </p:txBody>
        </p:sp>
        <p:sp>
          <p:nvSpPr>
            <p:cNvPr id="84" name="文本框 83">
              <a:extLst>
                <a:ext uri="{FF2B5EF4-FFF2-40B4-BE49-F238E27FC236}">
                  <a16:creationId xmlns:a16="http://schemas.microsoft.com/office/drawing/2014/main" id="{7E5E6773-7E6C-C93F-8F03-0C40CEBC2304}"/>
                </a:ext>
              </a:extLst>
            </p:cNvPr>
            <p:cNvSpPr txBox="1"/>
            <p:nvPr/>
          </p:nvSpPr>
          <p:spPr>
            <a:xfrm>
              <a:off x="1321906" y="2835711"/>
              <a:ext cx="1142999" cy="873178"/>
            </a:xfrm>
            <a:prstGeom prst="rect">
              <a:avLst/>
            </a:prstGeom>
            <a:noFill/>
          </p:spPr>
          <p:txBody>
            <a:bodyPr wrap="square" rtlCol="0">
              <a:spAutoFit/>
            </a:bodyPr>
            <a:lstStyle/>
            <a:p>
              <a:pPr algn="ctr"/>
              <a:r>
                <a:rPr lang="en-US" altLang="zh-CN"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04</a:t>
              </a:r>
              <a:endParaRPr lang="zh-CN" altLang="en-US"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cxnSp>
          <p:nvCxnSpPr>
            <p:cNvPr id="85" name="直接连接符 84">
              <a:extLst>
                <a:ext uri="{FF2B5EF4-FFF2-40B4-BE49-F238E27FC236}">
                  <a16:creationId xmlns:a16="http://schemas.microsoft.com/office/drawing/2014/main" id="{2549B07C-66E5-0CDE-D143-4EC65777CDF7}"/>
                </a:ext>
              </a:extLst>
            </p:cNvPr>
            <p:cNvCxnSpPr/>
            <p:nvPr/>
          </p:nvCxnSpPr>
          <p:spPr>
            <a:xfrm>
              <a:off x="1378228" y="2928475"/>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a16="http://schemas.microsoft.com/office/drawing/2014/main" id="{C30971B8-93A1-D492-0726-C7AA246AB536}"/>
                </a:ext>
              </a:extLst>
            </p:cNvPr>
            <p:cNvCxnSpPr/>
            <p:nvPr/>
          </p:nvCxnSpPr>
          <p:spPr>
            <a:xfrm>
              <a:off x="1321906" y="3816370"/>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87" name="组合 86">
            <a:extLst>
              <a:ext uri="{FF2B5EF4-FFF2-40B4-BE49-F238E27FC236}">
                <a16:creationId xmlns:a16="http://schemas.microsoft.com/office/drawing/2014/main" id="{8E86EB23-7647-C2A2-1AFA-C596A21DF72F}"/>
              </a:ext>
            </a:extLst>
          </p:cNvPr>
          <p:cNvGrpSpPr/>
          <p:nvPr/>
        </p:nvGrpSpPr>
        <p:grpSpPr>
          <a:xfrm>
            <a:off x="9708896" y="2712545"/>
            <a:ext cx="1725119" cy="2628900"/>
            <a:chOff x="622854" y="2140222"/>
            <a:chExt cx="2570922" cy="3551582"/>
          </a:xfrm>
          <a:solidFill>
            <a:schemeClr val="accent1"/>
          </a:solidFill>
        </p:grpSpPr>
        <p:sp>
          <p:nvSpPr>
            <p:cNvPr id="88" name="矩形 87">
              <a:extLst>
                <a:ext uri="{FF2B5EF4-FFF2-40B4-BE49-F238E27FC236}">
                  <a16:creationId xmlns:a16="http://schemas.microsoft.com/office/drawing/2014/main" id="{BF02888F-A3E0-0F55-0672-010AD20B3651}"/>
                </a:ext>
              </a:extLst>
            </p:cNvPr>
            <p:cNvSpPr/>
            <p:nvPr/>
          </p:nvSpPr>
          <p:spPr>
            <a:xfrm>
              <a:off x="622854" y="2140222"/>
              <a:ext cx="2570922" cy="3551582"/>
            </a:xfrm>
            <a:prstGeom prst="rect">
              <a:avLst/>
            </a:prstGeom>
            <a:solidFill>
              <a:srgbClr val="93C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9" name="文本框 88">
              <a:extLst>
                <a:ext uri="{FF2B5EF4-FFF2-40B4-BE49-F238E27FC236}">
                  <a16:creationId xmlns:a16="http://schemas.microsoft.com/office/drawing/2014/main" id="{27280922-E8EF-5969-17B6-DE9A661AAC27}"/>
                </a:ext>
              </a:extLst>
            </p:cNvPr>
            <p:cNvSpPr txBox="1"/>
            <p:nvPr/>
          </p:nvSpPr>
          <p:spPr>
            <a:xfrm>
              <a:off x="964098" y="4106955"/>
              <a:ext cx="1818861" cy="956337"/>
            </a:xfrm>
            <a:prstGeom prst="rect">
              <a:avLst/>
            </a:prstGeom>
            <a:noFill/>
          </p:spPr>
          <p:txBody>
            <a:bodyPr wrap="square" rtlCol="0">
              <a:spAutoFit/>
            </a:bodyPr>
            <a:lstStyle/>
            <a:p>
              <a:pPr algn="ctr"/>
              <a:r>
                <a:rPr lang="zh-CN" altLang="en-US" sz="20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学习环教学模式</a:t>
              </a:r>
            </a:p>
          </p:txBody>
        </p:sp>
        <p:sp>
          <p:nvSpPr>
            <p:cNvPr id="90" name="文本框 89">
              <a:extLst>
                <a:ext uri="{FF2B5EF4-FFF2-40B4-BE49-F238E27FC236}">
                  <a16:creationId xmlns:a16="http://schemas.microsoft.com/office/drawing/2014/main" id="{FF851AE2-7713-0E69-494D-7AC81ECEC96A}"/>
                </a:ext>
              </a:extLst>
            </p:cNvPr>
            <p:cNvSpPr txBox="1"/>
            <p:nvPr/>
          </p:nvSpPr>
          <p:spPr>
            <a:xfrm>
              <a:off x="1321906" y="2835711"/>
              <a:ext cx="1142999" cy="873178"/>
            </a:xfrm>
            <a:prstGeom prst="rect">
              <a:avLst/>
            </a:prstGeom>
            <a:noFill/>
          </p:spPr>
          <p:txBody>
            <a:bodyPr wrap="square" rtlCol="0">
              <a:spAutoFit/>
            </a:bodyPr>
            <a:lstStyle/>
            <a:p>
              <a:pPr algn="ctr"/>
              <a:r>
                <a:rPr lang="en-US" altLang="zh-CN"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05</a:t>
              </a:r>
              <a:endParaRPr lang="zh-CN" altLang="en-US" sz="3600" b="1"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cxnSp>
          <p:nvCxnSpPr>
            <p:cNvPr id="91" name="直接连接符 90">
              <a:extLst>
                <a:ext uri="{FF2B5EF4-FFF2-40B4-BE49-F238E27FC236}">
                  <a16:creationId xmlns:a16="http://schemas.microsoft.com/office/drawing/2014/main" id="{D4F5D8C0-ECF3-DDAC-B6F7-6A007CBF5AEE}"/>
                </a:ext>
              </a:extLst>
            </p:cNvPr>
            <p:cNvCxnSpPr/>
            <p:nvPr/>
          </p:nvCxnSpPr>
          <p:spPr>
            <a:xfrm>
              <a:off x="1378228" y="2928475"/>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92" name="直接连接符 91">
              <a:extLst>
                <a:ext uri="{FF2B5EF4-FFF2-40B4-BE49-F238E27FC236}">
                  <a16:creationId xmlns:a16="http://schemas.microsoft.com/office/drawing/2014/main" id="{E7A053B8-B778-CFFA-7725-DC5ADDD39150}"/>
                </a:ext>
              </a:extLst>
            </p:cNvPr>
            <p:cNvCxnSpPr/>
            <p:nvPr/>
          </p:nvCxnSpPr>
          <p:spPr>
            <a:xfrm>
              <a:off x="1321906" y="3816370"/>
              <a:ext cx="1013792" cy="0"/>
            </a:xfrm>
            <a:prstGeom prst="line">
              <a:avLst/>
            </a:prstGeom>
            <a:grpFill/>
            <a:ln>
              <a:gradFill>
                <a:gsLst>
                  <a:gs pos="53000">
                    <a:schemeClr val="bg1"/>
                  </a:gs>
                  <a:gs pos="0">
                    <a:schemeClr val="bg1">
                      <a:alpha val="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additive="base">
                                        <p:cTn id="12" dur="500" fill="hold"/>
                                        <p:tgtEl>
                                          <p:spTgt spid="69"/>
                                        </p:tgtEl>
                                        <p:attrNameLst>
                                          <p:attrName>ppt_x</p:attrName>
                                        </p:attrNameLst>
                                      </p:cBhvr>
                                      <p:tavLst>
                                        <p:tav tm="0">
                                          <p:val>
                                            <p:strVal val="#ppt_x"/>
                                          </p:val>
                                        </p:tav>
                                        <p:tav tm="100000">
                                          <p:val>
                                            <p:strVal val="#ppt_x"/>
                                          </p:val>
                                        </p:tav>
                                      </p:tavLst>
                                    </p:anim>
                                    <p:anim calcmode="lin" valueType="num">
                                      <p:cBhvr additive="base">
                                        <p:cTn id="13" dur="500" fill="hold"/>
                                        <p:tgtEl>
                                          <p:spTgt spid="6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ppt_x"/>
                                          </p:val>
                                        </p:tav>
                                        <p:tav tm="100000">
                                          <p:val>
                                            <p:strVal val="#ppt_x"/>
                                          </p:val>
                                        </p:tav>
                                      </p:tavLst>
                                    </p:anim>
                                    <p:anim calcmode="lin" valueType="num">
                                      <p:cBhvr additive="base">
                                        <p:cTn id="18" dur="500" fill="hold"/>
                                        <p:tgtEl>
                                          <p:spTgt spid="7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1"/>
                                        </p:tgtEl>
                                        <p:attrNameLst>
                                          <p:attrName>style.visibility</p:attrName>
                                        </p:attrNameLst>
                                      </p:cBhvr>
                                      <p:to>
                                        <p:strVal val="visible"/>
                                      </p:to>
                                    </p:set>
                                    <p:anim calcmode="lin" valueType="num">
                                      <p:cBhvr additive="base">
                                        <p:cTn id="22" dur="500" fill="hold"/>
                                        <p:tgtEl>
                                          <p:spTgt spid="81"/>
                                        </p:tgtEl>
                                        <p:attrNameLst>
                                          <p:attrName>ppt_x</p:attrName>
                                        </p:attrNameLst>
                                      </p:cBhvr>
                                      <p:tavLst>
                                        <p:tav tm="0">
                                          <p:val>
                                            <p:strVal val="#ppt_x"/>
                                          </p:val>
                                        </p:tav>
                                        <p:tav tm="100000">
                                          <p:val>
                                            <p:strVal val="#ppt_x"/>
                                          </p:val>
                                        </p:tav>
                                      </p:tavLst>
                                    </p:anim>
                                    <p:anim calcmode="lin" valueType="num">
                                      <p:cBhvr additive="base">
                                        <p:cTn id="23" dur="500" fill="hold"/>
                                        <p:tgtEl>
                                          <p:spTgt spid="8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ppt_x"/>
                                          </p:val>
                                        </p:tav>
                                        <p:tav tm="100000">
                                          <p:val>
                                            <p:strVal val="#ppt_x"/>
                                          </p:val>
                                        </p:tav>
                                      </p:tavLst>
                                    </p:anim>
                                    <p:anim calcmode="lin" valueType="num">
                                      <p:cBhvr additive="base">
                                        <p:cTn id="28"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2270"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0083"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4202"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6555"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3" name="1">
            <a:extLst>
              <a:ext uri="{FF2B5EF4-FFF2-40B4-BE49-F238E27FC236}">
                <a16:creationId xmlns:a16="http://schemas.microsoft.com/office/drawing/2014/main" id="{2302FF6A-7AAB-D7EA-F068-9131B791588F}"/>
              </a:ext>
            </a:extLst>
          </p:cNvPr>
          <p:cNvSpPr txBox="1">
            <a:spLocks noChangeArrowheads="1"/>
          </p:cNvSpPr>
          <p:nvPr/>
        </p:nvSpPr>
        <p:spPr bwMode="auto">
          <a:xfrm>
            <a:off x="2409270" y="1037181"/>
            <a:ext cx="76312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DO</a:t>
            </a: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五步教学模式</a:t>
            </a:r>
          </a:p>
        </p:txBody>
      </p:sp>
      <p:sp>
        <p:nvSpPr>
          <p:cNvPr id="14" name="1">
            <a:extLst>
              <a:ext uri="{FF2B5EF4-FFF2-40B4-BE49-F238E27FC236}">
                <a16:creationId xmlns:a16="http://schemas.microsoft.com/office/drawing/2014/main" id="{B5312794-EA08-4720-85F3-F8C24E53799B}"/>
              </a:ext>
            </a:extLst>
          </p:cNvPr>
          <p:cNvSpPr txBox="1">
            <a:spLocks noChangeArrowheads="1"/>
          </p:cNvSpPr>
          <p:nvPr/>
        </p:nvSpPr>
        <p:spPr bwMode="auto">
          <a:xfrm>
            <a:off x="1095822" y="2152689"/>
            <a:ext cx="10435777" cy="285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定向</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教师运用实际的活动、实际问题、教师的示范、影片等方式，引起学生的学习兴趣。</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引出学生的想法</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透过实际的活动或小组讨论后提出的报告让教师与学生注意到一些学生原有的想法。</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学生想法的重组</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经过引发原有概念后，使学生觉察到自己原有概念不同于科学上的观点，因此此阶段教师必须协助学生经由澄清、建构、验证、评鉴来框架新概念，使其符合科学家的观点。</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应用新的想法</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教师可以利用熟悉及新奇的情境，使学生不断重建验证其想法，增强学生新建构的想法。</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回顾想法的改变</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学生透过个人的写作、专题研究计划等方式，比较现有概念与原有想法二者间的差距，并熟悉学习历程，审查想法改变的程度。</a:t>
            </a:r>
          </a:p>
        </p:txBody>
      </p:sp>
    </p:spTree>
    <p:extLst>
      <p:ext uri="{BB962C8B-B14F-4D97-AF65-F5344CB8AC3E}">
        <p14:creationId xmlns:p14="http://schemas.microsoft.com/office/powerpoint/2010/main" val="32391137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2270"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0083"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4202"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6555"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3" name="1">
            <a:extLst>
              <a:ext uri="{FF2B5EF4-FFF2-40B4-BE49-F238E27FC236}">
                <a16:creationId xmlns:a16="http://schemas.microsoft.com/office/drawing/2014/main" id="{2302FF6A-7AAB-D7EA-F068-9131B791588F}"/>
              </a:ext>
            </a:extLst>
          </p:cNvPr>
          <p:cNvSpPr txBox="1">
            <a:spLocks noChangeArrowheads="1"/>
          </p:cNvSpPr>
          <p:nvPr/>
        </p:nvSpPr>
        <p:spPr bwMode="auto">
          <a:xfrm>
            <a:off x="2179040" y="1903697"/>
            <a:ext cx="76312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NN</a:t>
            </a: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三步教学模式</a:t>
            </a:r>
          </a:p>
        </p:txBody>
      </p:sp>
      <p:sp>
        <p:nvSpPr>
          <p:cNvPr id="14" name="1">
            <a:extLst>
              <a:ext uri="{FF2B5EF4-FFF2-40B4-BE49-F238E27FC236}">
                <a16:creationId xmlns:a16="http://schemas.microsoft.com/office/drawing/2014/main" id="{B5312794-EA08-4720-85F3-F8C24E53799B}"/>
              </a:ext>
            </a:extLst>
          </p:cNvPr>
          <p:cNvSpPr txBox="1">
            <a:spLocks noChangeArrowheads="1"/>
          </p:cNvSpPr>
          <p:nvPr/>
        </p:nvSpPr>
        <p:spPr bwMode="auto">
          <a:xfrm>
            <a:off x="1062040" y="2585667"/>
            <a:ext cx="10682016" cy="161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marL="285750" indent="-285750">
              <a:lnSpc>
                <a:spcPct val="150000"/>
              </a:lnSpc>
              <a:buFont typeface="Arial" panose="020B0604020202020204" pitchFamily="34" charset="0"/>
              <a:buChar char="•"/>
            </a:pP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揭示和弄清学生已有的前科学概念。主要通过谈话法、实验法来发现学生的前科学概念或了解他们已有的观念。</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引进与原有概念相冲突的新概念。可以通过合作学习中的讨论、对话，利用特殊文本等来产生认知冲突。</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鼓励学生对新观念进行评论，并形成对有关问题的新的观念图式。</a:t>
            </a:r>
          </a:p>
        </p:txBody>
      </p:sp>
    </p:spTree>
    <p:extLst>
      <p:ext uri="{BB962C8B-B14F-4D97-AF65-F5344CB8AC3E}">
        <p14:creationId xmlns:p14="http://schemas.microsoft.com/office/powerpoint/2010/main" val="3433927414"/>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2270"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0083"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4202"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6555"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1">
            <a:extLst>
              <a:ext uri="{FF2B5EF4-FFF2-40B4-BE49-F238E27FC236}">
                <a16:creationId xmlns:a16="http://schemas.microsoft.com/office/drawing/2014/main" id="{FB54D792-A2CE-C83A-1496-E01ABE4674B6}"/>
              </a:ext>
            </a:extLst>
          </p:cNvPr>
          <p:cNvSpPr txBox="1">
            <a:spLocks noChangeArrowheads="1"/>
          </p:cNvSpPr>
          <p:nvPr/>
        </p:nvSpPr>
        <p:spPr bwMode="auto">
          <a:xfrm>
            <a:off x="1975841" y="649472"/>
            <a:ext cx="76312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OF</a:t>
            </a: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四阶段教学模式</a:t>
            </a:r>
          </a:p>
        </p:txBody>
      </p:sp>
      <p:sp>
        <p:nvSpPr>
          <p:cNvPr id="15" name="1">
            <a:extLst>
              <a:ext uri="{FF2B5EF4-FFF2-40B4-BE49-F238E27FC236}">
                <a16:creationId xmlns:a16="http://schemas.microsoft.com/office/drawing/2014/main" id="{63196BCB-2543-D960-E19F-36E82D12C271}"/>
              </a:ext>
            </a:extLst>
          </p:cNvPr>
          <p:cNvSpPr txBox="1">
            <a:spLocks noChangeArrowheads="1"/>
          </p:cNvSpPr>
          <p:nvPr/>
        </p:nvSpPr>
        <p:spPr bwMode="auto">
          <a:xfrm>
            <a:off x="858841" y="1331442"/>
            <a:ext cx="10682016" cy="452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marL="285750" indent="-285750">
              <a:lnSpc>
                <a:spcPct val="150000"/>
              </a:lnSpc>
              <a:buFont typeface="Arial" panose="020B0604020202020204" pitchFamily="34" charset="0"/>
              <a:buChar char="•"/>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准备阶段</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教师要确定学生的观点，并加以分类</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找出科学上及科学史上的观点，考虑可导致放弃旧观点的证据。</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marL="285750" indent="-285750">
              <a:lnSpc>
                <a:spcPct val="150000"/>
              </a:lnSpc>
              <a:buFont typeface="Arial" panose="020B0604020202020204" pitchFamily="34" charset="0"/>
              <a:buChar char="•"/>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聚集阶段</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建立适当的情境，诱发学生动机的经验，然后介入，提出针对学生个人的开放式问题，根据学生的回答加以解释并阐述学生的观点。学生则运用熟悉用来探索有关概念的器材，思考所观察的现象，提出和要学习概念有关的问题，并加以描述和澄清自己在这概念上的观点。</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marL="285750" indent="-285750">
              <a:lnSpc>
                <a:spcPct val="150000"/>
              </a:lnSpc>
              <a:buFont typeface="Arial" panose="020B0604020202020204" pitchFamily="34" charset="0"/>
              <a:buChar char="•"/>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挑战阶段</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协助观点的交换，确定所有的观点都被考虑到，让讨论开放地进行，必要时提供示范的步骤及科学家观点的证据，接受学生对新观点暂时性的接受。学生则考虑其他同学的观点，找出其优缺点，寻找合适的证据来考虑这些观点的正确性，并比较科学家的观点和班上同学的观点。</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marL="285750" indent="-285750">
              <a:lnSpc>
                <a:spcPct val="150000"/>
              </a:lnSpc>
              <a:buFont typeface="Arial" panose="020B0604020202020204" pitchFamily="34" charset="0"/>
              <a:buChar char="•"/>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应用阶段</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教师协助学生澄清新的观点，要求利用它来解决所有的问题，确定学生可用口头描述问题的解答，介入、激发并参与学生对解题的讨论，协助解答较难的问题</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告诉学生何处可找到帮助。学生则利用所学概念作为解决实际问题的基础，并告诉班上同学自己的解答，讨论、辩论个人提出</a:t>
            </a:r>
          </a:p>
        </p:txBody>
      </p:sp>
    </p:spTree>
    <p:extLst>
      <p:ext uri="{BB962C8B-B14F-4D97-AF65-F5344CB8AC3E}">
        <p14:creationId xmlns:p14="http://schemas.microsoft.com/office/powerpoint/2010/main" val="1141058795"/>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2270"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0083"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4202"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6555"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1">
            <a:extLst>
              <a:ext uri="{FF2B5EF4-FFF2-40B4-BE49-F238E27FC236}">
                <a16:creationId xmlns:a16="http://schemas.microsoft.com/office/drawing/2014/main" id="{FB54D792-A2CE-C83A-1496-E01ABE4674B6}"/>
              </a:ext>
            </a:extLst>
          </p:cNvPr>
          <p:cNvSpPr txBox="1">
            <a:spLocks noChangeArrowheads="1"/>
          </p:cNvSpPr>
          <p:nvPr/>
        </p:nvSpPr>
        <p:spPr bwMode="auto">
          <a:xfrm>
            <a:off x="1975841" y="649472"/>
            <a:ext cx="76312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spcBef>
                <a:spcPct val="20000"/>
              </a:spcBef>
            </a:pPr>
            <a:r>
              <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5E</a:t>
            </a: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教学模式学习环教学模式</a:t>
            </a:r>
          </a:p>
        </p:txBody>
      </p:sp>
      <p:sp>
        <p:nvSpPr>
          <p:cNvPr id="15" name="1">
            <a:extLst>
              <a:ext uri="{FF2B5EF4-FFF2-40B4-BE49-F238E27FC236}">
                <a16:creationId xmlns:a16="http://schemas.microsoft.com/office/drawing/2014/main" id="{63196BCB-2543-D960-E19F-36E82D12C271}"/>
              </a:ext>
            </a:extLst>
          </p:cNvPr>
          <p:cNvSpPr txBox="1">
            <a:spLocks noChangeArrowheads="1"/>
          </p:cNvSpPr>
          <p:nvPr/>
        </p:nvSpPr>
        <p:spPr bwMode="auto">
          <a:xfrm>
            <a:off x="510083" y="1666029"/>
            <a:ext cx="11125341" cy="369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投入（</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Engagement,E1</a:t>
            </a: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这时期的教导模式完全模仿学习的任务</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 learning task</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）。以活动或问题引起学生参与学习，帮助学生连结所知的和能做的事。</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探讨（</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Exploration,E2</a:t>
            </a: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这时期的教学模式提供学生鉴定及发展目前的概念、过程和技巧的共同经验基础。学生从合作活动来探讨概念，并在老师的引导下澄清主要的概念和技能。</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解释（</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Explanation,E3</a:t>
            </a: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这时期提供学生能以言语传达他们对概念的了解或示范他们对投入及探讨经验的技巧与行为。学生解释他们所学习的概念和学习的过程，教帅猃消子土的了解和判断新概念与知识。</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精致化（</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Elaboration,E4</a:t>
            </a: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这时期的教学模式要对学生概念了解上予以挑战及延伸，并且提供字生验证预期的这的应行为的机会。激发学生应用所字的概念，建构自己概念的了解，拓展知识和技能。</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评价</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(Evaluation,E5) </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这时期是鼓励学生评价他们的了解程度及能力。</a:t>
            </a:r>
          </a:p>
        </p:txBody>
      </p:sp>
    </p:spTree>
    <p:extLst>
      <p:ext uri="{BB962C8B-B14F-4D97-AF65-F5344CB8AC3E}">
        <p14:creationId xmlns:p14="http://schemas.microsoft.com/office/powerpoint/2010/main" val="3789308514"/>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2270"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0083"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4202"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6555"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1">
            <a:extLst>
              <a:ext uri="{FF2B5EF4-FFF2-40B4-BE49-F238E27FC236}">
                <a16:creationId xmlns:a16="http://schemas.microsoft.com/office/drawing/2014/main" id="{FB54D792-A2CE-C83A-1496-E01ABE4674B6}"/>
              </a:ext>
            </a:extLst>
          </p:cNvPr>
          <p:cNvSpPr txBox="1">
            <a:spLocks noChangeArrowheads="1"/>
          </p:cNvSpPr>
          <p:nvPr/>
        </p:nvSpPr>
        <p:spPr bwMode="auto">
          <a:xfrm>
            <a:off x="1941204" y="968127"/>
            <a:ext cx="76312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spcBef>
                <a:spcPct val="20000"/>
              </a:spcBef>
            </a:pP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学习环教学模式</a:t>
            </a:r>
          </a:p>
        </p:txBody>
      </p:sp>
      <p:sp>
        <p:nvSpPr>
          <p:cNvPr id="15" name="1">
            <a:extLst>
              <a:ext uri="{FF2B5EF4-FFF2-40B4-BE49-F238E27FC236}">
                <a16:creationId xmlns:a16="http://schemas.microsoft.com/office/drawing/2014/main" id="{63196BCB-2543-D960-E19F-36E82D12C271}"/>
              </a:ext>
            </a:extLst>
          </p:cNvPr>
          <p:cNvSpPr txBox="1">
            <a:spLocks noChangeArrowheads="1"/>
          </p:cNvSpPr>
          <p:nvPr/>
        </p:nvSpPr>
        <p:spPr bwMode="auto">
          <a:xfrm>
            <a:off x="824204" y="1650097"/>
            <a:ext cx="10682016" cy="369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探索阶段</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教师设计问题、任务或活动让学生参与，作为学习一特定概念与相关主题的基础</a:t>
            </a:r>
            <a:r>
              <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也给予学生机会去发表对该学科主题的先前知识，且使教师有机会去解释并改变学生对自然界不正确的观点，发展正确的知识。</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名词引介阶段</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学生由探索阶段获得的资料，在教师引导下由学生讨论并比较预期结果与探索的实际发现藉此机会促使学生思考预期结果与实际观念不符合的原因而达到新的理解，进而发现该课所预期的主要概念，当概念自学生的讨论中浮现时，教师才可叙述之并进而介绍与概念相关的专有名词，同时帮助学生厘清思考模式并澄清目标概念。</a:t>
            </a:r>
            <a:endParaRPr lang="en-US" altLang="zh-CN"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a:p>
            <a:pPr>
              <a:lnSpc>
                <a:spcPct val="150000"/>
              </a:lnSpc>
            </a:pPr>
            <a:r>
              <a:rPr lang="zh-CN" altLang="en-US" b="1" dirty="0">
                <a:solidFill>
                  <a:schemeClr val="tx1">
                    <a:lumMod val="75000"/>
                    <a:lumOff val="25000"/>
                  </a:schemeClr>
                </a:solidFill>
                <a:ea typeface="思源黑体 CN Regular" panose="020B0500000000000000" pitchFamily="34" charset="-122"/>
                <a:cs typeface="+mn-ea"/>
                <a:sym typeface="Arial" panose="020B0604020202020204" pitchFamily="34" charset="0"/>
              </a:rPr>
              <a:t>概念应用阶段</a:t>
            </a:r>
            <a:r>
              <a:rPr lang="en-US" altLang="zh-CN" b="1"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dirty="0">
                <a:solidFill>
                  <a:schemeClr val="tx1">
                    <a:lumMod val="75000"/>
                    <a:lumOff val="25000"/>
                  </a:schemeClr>
                </a:solidFill>
                <a:ea typeface="思源黑体 CN Regular" panose="020B0500000000000000" pitchFamily="34" charset="-122"/>
                <a:cs typeface="+mn-ea"/>
                <a:sym typeface="Arial" panose="020B0604020202020204" pitchFamily="34" charset="0"/>
              </a:rPr>
              <a:t>教师提供一个新的、学生不熟悉的活动来强化学生在第二阶段所学习的概念，使能运用于新的情境之可能性，并增加对理论与模型进一步的了解。</a:t>
            </a:r>
          </a:p>
        </p:txBody>
      </p:sp>
    </p:spTree>
    <p:extLst>
      <p:ext uri="{BB962C8B-B14F-4D97-AF65-F5344CB8AC3E}">
        <p14:creationId xmlns:p14="http://schemas.microsoft.com/office/powerpoint/2010/main" val="1258291701"/>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几何多边形年终总结"/>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千图网海量PPT模板www.58pic.com">
  <a:themeElements>
    <a:clrScheme name="MC-欧美风主题色">
      <a:dk1>
        <a:srgbClr val="000000"/>
      </a:dk1>
      <a:lt1>
        <a:srgbClr val="FFFFFF"/>
      </a:lt1>
      <a:dk2>
        <a:srgbClr val="44546A"/>
      </a:dk2>
      <a:lt2>
        <a:srgbClr val="E7E6E6"/>
      </a:lt2>
      <a:accent1>
        <a:srgbClr val="4F5B58"/>
      </a:accent1>
      <a:accent2>
        <a:srgbClr val="866853"/>
      </a:accent2>
      <a:accent3>
        <a:srgbClr val="FF4D5B"/>
      </a:accent3>
      <a:accent4>
        <a:srgbClr val="4F5B58"/>
      </a:accent4>
      <a:accent5>
        <a:srgbClr val="866853"/>
      </a:accent5>
      <a:accent6>
        <a:srgbClr val="FF4D5B"/>
      </a:accent6>
      <a:hlink>
        <a:srgbClr val="0563C1"/>
      </a:hlink>
      <a:folHlink>
        <a:srgbClr val="954F72"/>
      </a:folHlink>
    </a:clrScheme>
    <a:fontScheme name="Temp">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spAutoFit/>
      </a:bodyPr>
      <a:lstStyle>
        <a:defPPr>
          <a:lnSpc>
            <a:spcPct val="120000"/>
          </a:lnSpc>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海量PPT模板www.58pic.com">
  <a:themeElements>
    <a:clrScheme name="MC-欧美风主题色">
      <a:dk1>
        <a:srgbClr val="000000"/>
      </a:dk1>
      <a:lt1>
        <a:srgbClr val="FFFFFF"/>
      </a:lt1>
      <a:dk2>
        <a:srgbClr val="44546A"/>
      </a:dk2>
      <a:lt2>
        <a:srgbClr val="E7E6E6"/>
      </a:lt2>
      <a:accent1>
        <a:srgbClr val="5DA8B1"/>
      </a:accent1>
      <a:accent2>
        <a:srgbClr val="397D71"/>
      </a:accent2>
      <a:accent3>
        <a:srgbClr val="EE4D0A"/>
      </a:accent3>
      <a:accent4>
        <a:srgbClr val="5DA8B1"/>
      </a:accent4>
      <a:accent5>
        <a:srgbClr val="BCDB92"/>
      </a:accent5>
      <a:accent6>
        <a:srgbClr val="397D71"/>
      </a:accent6>
      <a:hlink>
        <a:srgbClr val="0563C1"/>
      </a:hlink>
      <a:folHlink>
        <a:srgbClr val="954F72"/>
      </a:folHlink>
    </a:clrScheme>
    <a:fontScheme name="Arial+微软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spAutoFit/>
      </a:bodyPr>
      <a:lstStyle>
        <a:defPPr>
          <a:lnSpc>
            <a:spcPct val="120000"/>
          </a:lnSpc>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自定义 17">
      <a:dk1>
        <a:sysClr val="windowText" lastClr="000000"/>
      </a:dk1>
      <a:lt1>
        <a:sysClr val="window" lastClr="FFFFFF"/>
      </a:lt1>
      <a:dk2>
        <a:srgbClr val="44546A"/>
      </a:dk2>
      <a:lt2>
        <a:srgbClr val="E7E6E6"/>
      </a:lt2>
      <a:accent1>
        <a:srgbClr val="C00000"/>
      </a:accent1>
      <a:accent2>
        <a:srgbClr val="AEABAB"/>
      </a:accent2>
      <a:accent3>
        <a:srgbClr val="C00000"/>
      </a:accent3>
      <a:accent4>
        <a:srgbClr val="AEABAB"/>
      </a:accent4>
      <a:accent5>
        <a:srgbClr val="C00000"/>
      </a:accent5>
      <a:accent6>
        <a:srgbClr val="AEABAB"/>
      </a:accent6>
      <a:hlink>
        <a:srgbClr val="FF0000"/>
      </a:hlink>
      <a:folHlink>
        <a:srgbClr val="C00000"/>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1027</Words>
  <Application>Microsoft Office PowerPoint</Application>
  <PresentationFormat>自定义</PresentationFormat>
  <Paragraphs>42</Paragraphs>
  <Slides>6</Slides>
  <Notes>6</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6</vt:i4>
      </vt:variant>
    </vt:vector>
  </HeadingPairs>
  <TitlesOfParts>
    <vt:vector size="15" baseType="lpstr">
      <vt:lpstr>等线</vt:lpstr>
      <vt:lpstr>汉仪南宫体简</vt:lpstr>
      <vt:lpstr>腾祥铁山楷书简繁合集</vt:lpstr>
      <vt:lpstr>Arial</vt:lpstr>
      <vt:lpstr>Calibri</vt:lpstr>
      <vt:lpstr>Calibri Light</vt:lpstr>
      <vt:lpstr>千图网海量PPT模板www.58pic.com</vt:lpstr>
      <vt:lpstr>1_千图网海量PPT模板www.58pic.com</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几何多边形年终总结</dc:title>
  <dc:creator>张 建春</dc:creator>
  <cp:lastModifiedBy>范 哈哈</cp:lastModifiedBy>
  <cp:revision>48</cp:revision>
  <dcterms:created xsi:type="dcterms:W3CDTF">2018-10-20T02:59:00Z</dcterms:created>
  <dcterms:modified xsi:type="dcterms:W3CDTF">2022-05-18T02:33:16Z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2052-10.1.0.7521</vt:lpwstr>
  </property>
</Properties>
</file>